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327" r:id="rId3"/>
    <p:sldId id="272" r:id="rId4"/>
    <p:sldId id="276" r:id="rId5"/>
    <p:sldId id="278" r:id="rId6"/>
    <p:sldId id="277" r:id="rId7"/>
    <p:sldId id="321" r:id="rId8"/>
    <p:sldId id="322" r:id="rId9"/>
    <p:sldId id="320" r:id="rId10"/>
    <p:sldId id="324" r:id="rId11"/>
    <p:sldId id="325" r:id="rId12"/>
    <p:sldId id="299" r:id="rId13"/>
    <p:sldId id="300" r:id="rId14"/>
    <p:sldId id="301" r:id="rId15"/>
    <p:sldId id="330" r:id="rId16"/>
    <p:sldId id="328" r:id="rId17"/>
    <p:sldId id="331" r:id="rId18"/>
    <p:sldId id="308" r:id="rId19"/>
    <p:sldId id="311" r:id="rId20"/>
    <p:sldId id="332" r:id="rId21"/>
    <p:sldId id="318" r:id="rId22"/>
    <p:sldId id="319" r:id="rId23"/>
    <p:sldId id="33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314C6-13C3-401D-A9DD-165862F077E1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9C09-0B7E-45D4-9BF2-A6C56753750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1CF6-9369-4543-8755-8BFD3DD926F5}" type="datetimeFigureOut">
              <a:rPr lang="pl-PL" smtClean="0"/>
              <a:pPr/>
              <a:t>03.01.2022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38B3-A26C-4B56-9E8E-47FC5F8E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xqRnyKvyO5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500043"/>
            <a:ext cx="7600976" cy="1071569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Sieć współpracy i samokształcenia nauczycieli Zespołu Szkolno-Przedszkolnego Nr 2 w Krakowie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marzec-grudzień 2021 r.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501122" cy="4857784"/>
          </a:xfrm>
        </p:spPr>
        <p:txBody>
          <a:bodyPr/>
          <a:lstStyle/>
          <a:p>
            <a:pPr algn="l"/>
            <a:endParaRPr lang="pl-PL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algn="l"/>
            <a:endParaRPr lang="pl-PL" dirty="0"/>
          </a:p>
        </p:txBody>
      </p:sp>
      <p:pic>
        <p:nvPicPr>
          <p:cNvPr id="7" name="Picture 2" descr="C:\Users\Kaliszewscy\Desktop\video-conference-5314869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643866" cy="4216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8135937" cy="4162425"/>
          </a:xfrm>
          <a:noFill/>
          <a:ln w="38100">
            <a:solidFill>
              <a:schemeClr val="tx1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700" dirty="0" smtClean="0"/>
              <a:t>  </a:t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Dobre praktyki związane z prowadzeniem </a:t>
            </a:r>
            <a:br>
              <a:rPr lang="pl-PL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spotkań z rodzicami</a:t>
            </a:r>
            <a:r>
              <a:rPr lang="pl-PL" sz="4400" dirty="0" smtClean="0">
                <a:latin typeface="Comic Sans MS" pitchFamily="66" charset="0"/>
              </a:rPr>
              <a:t/>
            </a:r>
            <a:br>
              <a:rPr lang="pl-PL" sz="4400" dirty="0" smtClean="0">
                <a:latin typeface="Comic Sans MS" pitchFamily="66" charset="0"/>
              </a:rPr>
            </a:b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Co sprawia, że osoba prowadząca spotkanie/zebranie zyskuje Waszą sympatię i zaufanie?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Co dla Was jest ważne w trakcie spotkań i zebrań, w których uczestniczycie?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Co Was denerwuje w trakcie spotkań i zebrań, czego nie lubicie?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Czego jako rodzice oczekujecie/oczekiwalibyście od wychowawcy Waszego dziecka?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Jakie rozwiązania związane z prowadzeniem zebrań sprawdziły się w Waszej praktyce?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sz="2000" dirty="0" smtClean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b="1" dirty="0" smtClean="0">
                <a:latin typeface="Comic Sans MS" pitchFamily="66" charset="0"/>
              </a:rPr>
              <a:t>W jaki sposób mówić o trudnościach ucznia?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Opinia kontra opis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Test kamery – teoria i praktyka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Rozmowa według planu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Dokumentacja i prowadzenie notatek ze spotkań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sz="2000" dirty="0" smtClean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b="1" dirty="0" smtClean="0">
                <a:solidFill>
                  <a:schemeClr val="tx1"/>
                </a:solidFill>
                <a:latin typeface="Comic Sans MS" pitchFamily="66" charset="0"/>
              </a:rPr>
              <a:t>Przed spotkaniem z rodzicami. </a:t>
            </a:r>
            <a:br>
              <a:rPr lang="pl-PL" sz="27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b="1" dirty="0" smtClean="0">
                <a:solidFill>
                  <a:schemeClr val="tx1"/>
                </a:solidFill>
                <a:latin typeface="Comic Sans MS" pitchFamily="66" charset="0"/>
              </a:rPr>
              <a:t>Pod rozwagę: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Pamiętaj, by życzliwie powitać Rodziców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Zacznij spotkanie od przedstawienia celów i zapytania, czy Rodzice mają coś do dodania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Warto ustalić ramy czasowe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Pamiętaj, że mówią nie tylko Twoje słowa, ale też i ciało!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18092" cy="881196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Lista dobrych praktyk związanych z prowadzeniem 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zebrań klasowych.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Rozmowy z rodzicami</a:t>
            </a:r>
            <a:endPara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4000504"/>
            <a:ext cx="4357718" cy="20717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Pokazywać mocne strony dziecka i postępy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 Mówić o trudnościach dziecka - a nie trudnościach, jakie my mamy z dzieckiem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Powoływać się na dobro dziecka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000" dirty="0" smtClean="0">
                <a:latin typeface="Comic Sans MS" pitchFamily="66" charset="0"/>
              </a:rPr>
              <a:t>Opisywać konkretne trudne zachowania, jakie dziecko przejawia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72008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 mówić do rodziców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4000504"/>
            <a:ext cx="4000528" cy="20065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400" dirty="0" smtClean="0">
                <a:latin typeface="Comic Sans MS" pitchFamily="66" charset="0"/>
              </a:rPr>
              <a:t>Nie oceniać dzieci („nieznośny”, „rozpieszczony”, „niewychowany”)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400" dirty="0" smtClean="0">
                <a:latin typeface="Comic Sans MS" pitchFamily="66" charset="0"/>
              </a:rPr>
              <a:t> Nie oceniać rodziców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400" dirty="0" smtClean="0">
                <a:latin typeface="Comic Sans MS" pitchFamily="66" charset="0"/>
              </a:rPr>
              <a:t> Nie porównywać dzieci między sobą – ewentualnie odwoływać się do norm rozwojowych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400" dirty="0" smtClean="0">
                <a:latin typeface="Comic Sans MS" pitchFamily="66" charset="0"/>
              </a:rPr>
              <a:t> Nie mówić rodzicom, co powinni („pani powinna inaczej”, „to dziecko trzeba nauczyć granic”)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72008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 nie mówić do rodziców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endParaRPr lang="pl-PL" sz="2000" dirty="0" smtClean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b="1" dirty="0" smtClean="0">
                <a:solidFill>
                  <a:srgbClr val="00B050"/>
                </a:solidFill>
                <a:latin typeface="Comic Sans MS" pitchFamily="66" charset="0"/>
              </a:rPr>
              <a:t>Ciepłe i puchate Jak do siebie mówić ciepło i </a:t>
            </a:r>
            <a:r>
              <a:rPr lang="pl-PL" sz="2000" b="1" dirty="0" err="1" smtClean="0">
                <a:solidFill>
                  <a:srgbClr val="00B050"/>
                </a:solidFill>
                <a:latin typeface="Comic Sans MS" pitchFamily="66" charset="0"/>
              </a:rPr>
              <a:t>puchacie</a:t>
            </a:r>
            <a:r>
              <a:rPr lang="pl-PL" sz="2000" b="1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 • Lubię z Tobą…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• Lubię w Tobie…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• Lubię, kiedy razem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Jak się bronić przed zimnym i kolczastym?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• Nie mów tak do </a:t>
            </a:r>
            <a:r>
              <a:rPr lang="pl-PL" sz="2000" dirty="0" err="1" smtClean="0">
                <a:latin typeface="Comic Sans MS" pitchFamily="66" charset="0"/>
              </a:rPr>
              <a:t>mni</a:t>
            </a:r>
            <a:r>
              <a:rPr lang="pl-PL" sz="2000" dirty="0" smtClean="0">
                <a:latin typeface="Comic Sans MS" pitchFamily="66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• Nie chcę żebyś tak robił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• A ja myślę </a:t>
            </a:r>
            <a:r>
              <a:rPr lang="pl-PL" sz="2000" dirty="0" err="1" smtClean="0">
                <a:latin typeface="Comic Sans MS" pitchFamily="66" charset="0"/>
              </a:rPr>
              <a:t>inacze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72008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b="1" dirty="0" smtClean="0">
                <a:latin typeface="Comic Sans MS" pitchFamily="66" charset="0"/>
              </a:rPr>
              <a:t>Budowanie konstruktywnych relacji między uczniami</a:t>
            </a:r>
            <a:r>
              <a:rPr lang="pl-PL" sz="2800" b="1" i="1" dirty="0" smtClean="0">
                <a:latin typeface="Comic Sans MS" pitchFamily="66" charset="0"/>
              </a:rPr>
              <a:t/>
            </a:r>
            <a:br>
              <a:rPr lang="pl-PL" sz="2800" b="1" i="1" dirty="0" smtClean="0">
                <a:latin typeface="Comic Sans MS" pitchFamily="66" charset="0"/>
              </a:rPr>
            </a:b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Kaliszewscy\Desktop\cieple-i-puch-20150904_075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29066"/>
            <a:ext cx="2714644" cy="20717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Polecane filmy i książki: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 „Cyrk Motyli”: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 https://www.youtube.com/watch?v=Db-4wFcWQN0&amp;t=92s o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</a:rPr>
              <a:t> „Nick </a:t>
            </a:r>
            <a:r>
              <a:rPr lang="pl-PL" sz="2000" dirty="0" err="1" smtClean="0">
                <a:latin typeface="Comic Sans MS" pitchFamily="66" charset="0"/>
              </a:rPr>
              <a:t>Vujicic</a:t>
            </a:r>
            <a:r>
              <a:rPr lang="pl-PL" sz="2000" dirty="0" smtClean="0">
                <a:latin typeface="Comic Sans MS" pitchFamily="66" charset="0"/>
              </a:rPr>
              <a:t> do </a:t>
            </a:r>
            <a:r>
              <a:rPr lang="pl-PL" sz="2000" dirty="0" err="1" smtClean="0">
                <a:latin typeface="Comic Sans MS" pitchFamily="66" charset="0"/>
              </a:rPr>
              <a:t>ucznio</a:t>
            </a:r>
            <a:r>
              <a:rPr lang="pl-PL" sz="2000" dirty="0" smtClean="0">
                <a:latin typeface="Comic Sans MS" pitchFamily="66" charset="0"/>
              </a:rPr>
              <a:t> w o nękaniu w szkole”: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2000" dirty="0" smtClean="0">
                <a:latin typeface="Comic Sans MS" pitchFamily="66" charset="0"/>
                <a:hlinkClick r:id="rId2"/>
              </a:rPr>
              <a:t>https://www.youtube.com/watch?v=xqRnyKvyO5U</a:t>
            </a:r>
            <a:endParaRPr lang="pl-PL" sz="2000" dirty="0" smtClean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pl-PL" sz="2000" dirty="0" smtClean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72008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b="1" dirty="0" smtClean="0">
                <a:latin typeface="Comic Sans MS" pitchFamily="66" charset="0"/>
              </a:rPr>
              <a:t>Budowanie konstruktywnych relacji między uczniami</a:t>
            </a:r>
            <a:r>
              <a:rPr lang="pl-PL" sz="2800" b="1" i="1" dirty="0" smtClean="0">
                <a:latin typeface="Comic Sans MS" pitchFamily="66" charset="0"/>
              </a:rPr>
              <a:t/>
            </a:r>
            <a:br>
              <a:rPr lang="pl-PL" sz="2800" b="1" i="1" dirty="0" smtClean="0">
                <a:latin typeface="Comic Sans MS" pitchFamily="66" charset="0"/>
              </a:rPr>
            </a:b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Kaliszewscy\Desktop\1343319308_x5ua0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00438"/>
            <a:ext cx="378621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algn="ctr">
              <a:defRPr/>
            </a:pPr>
            <a:r>
              <a:rPr lang="pl-PL" sz="2000" dirty="0" smtClean="0">
                <a:latin typeface="Comic Sans MS" pitchFamily="66" charset="0"/>
              </a:rPr>
              <a:t>Przykładowe scenariusze spotkań</a:t>
            </a:r>
          </a:p>
          <a:p>
            <a:pPr marL="365760" indent="-256032" algn="ctr">
              <a:defRPr/>
            </a:pPr>
            <a:r>
              <a:rPr lang="pl-PL" sz="2000" dirty="0" smtClean="0">
                <a:latin typeface="Comic Sans MS" pitchFamily="66" charset="0"/>
              </a:rPr>
              <a:t>Zasady komunikowania się z rodzicami</a:t>
            </a:r>
          </a:p>
          <a:p>
            <a:pPr marL="365760" indent="-256032" algn="ctr">
              <a:defRPr/>
            </a:pPr>
            <a:r>
              <a:rPr lang="pl-PL" sz="2000" dirty="0" smtClean="0">
                <a:latin typeface="Comic Sans MS" pitchFamily="66" charset="0"/>
              </a:rPr>
              <a:t>Kłopotliwi rodzice</a:t>
            </a:r>
          </a:p>
          <a:p>
            <a:pPr marL="365760" indent="-256032" algn="ctr">
              <a:defRPr/>
            </a:pPr>
            <a:r>
              <a:rPr lang="pl-PL" sz="2000" dirty="0" smtClean="0">
                <a:latin typeface="Comic Sans MS" pitchFamily="66" charset="0"/>
              </a:rPr>
              <a:t>Prawa rodziców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72008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b="1" dirty="0" smtClean="0">
                <a:latin typeface="Comic Sans MS" pitchFamily="66" charset="0"/>
              </a:rPr>
              <a:t>Zasady komunikowania się z rodzicami</a:t>
            </a:r>
            <a:r>
              <a:rPr lang="pl-PL" sz="2800" b="1" i="1" dirty="0" smtClean="0">
                <a:latin typeface="Comic Sans MS" pitchFamily="66" charset="0"/>
              </a:rPr>
              <a:t/>
            </a:r>
            <a:br>
              <a:rPr lang="pl-PL" sz="2800" b="1" i="1" dirty="0" smtClean="0">
                <a:latin typeface="Comic Sans MS" pitchFamily="66" charset="0"/>
              </a:rPr>
            </a:b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143248"/>
            <a:ext cx="2500330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Kaliszewscy\Desktop\konsultac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143248"/>
            <a:ext cx="2714644" cy="2788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750" y="1481138"/>
            <a:ext cx="8147050" cy="5043487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109728" indent="0" fontAlgn="auto">
              <a:lnSpc>
                <a:spcPct val="17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sz="6400" dirty="0" smtClean="0">
                <a:latin typeface="Comic Sans MS" pitchFamily="66" charset="0"/>
                <a:cs typeface="Arial" panose="020B0604020202020204" pitchFamily="34" charset="0"/>
              </a:rPr>
              <a:t>Przebieg:</a:t>
            </a:r>
            <a:endParaRPr lang="pl-PL" sz="6400" dirty="0">
              <a:latin typeface="Comic Sans MS" pitchFamily="66" charset="0"/>
              <a:cs typeface="Arial" panose="020B0604020202020204" pitchFamily="34" charset="0"/>
            </a:endParaRPr>
          </a:p>
          <a:p>
            <a:pPr marL="109728" indent="0" fontAlgn="auto">
              <a:lnSpc>
                <a:spcPct val="17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6400" dirty="0">
                <a:latin typeface="Comic Sans MS" pitchFamily="66" charset="0"/>
                <a:cs typeface="Arial" panose="020B0604020202020204" pitchFamily="34" charset="0"/>
              </a:rPr>
              <a:t>Rodzice siadają wokół ławek ustawionych w prostokąt lub podkowę. Każdy się przedstawia: Jestem mamą Krzysia Nowaka, kolegą mego syna jest...Jaś, Bartek. Mój Krzyś jest...- tu kilka zdań o sukcesach Krzysia. Rodzicom może być trudno chwalić publicznie swoje dziecko dlatego pomagaj mówić im o tym jakie zalety ma ich syn/ córka. Wspólnie obejrzyjcie zdjęcia. Zachęcaj rodziców do wymiany dużej ilości pozytywnych cech dziecka. Dziel się tez swoimi spostrzeżeniami dotyczącymi klasy. Podkreśl, że w każdym dziecku jest wiele dobrego. Budować i wychowywać można jedynie poprzez pozytywy, opierając się na tym co jest mocną stroną dziecka. Daj rodzicom chwilę na rozmowy w grupach. Podsumuj mówiąc, że znając lepiej rodziców i wiedząc więcej o dzieciach w sposób pełniejszy możesz konstruować i realizować program wychowawczy klasy</a:t>
            </a:r>
            <a:r>
              <a:rPr lang="pl-PL" sz="6400" dirty="0" smtClean="0">
                <a:latin typeface="Comic Sans MS" pitchFamily="66" charset="0"/>
                <a:cs typeface="Arial" panose="020B0604020202020204" pitchFamily="34" charset="0"/>
              </a:rPr>
              <a:t>.</a:t>
            </a:r>
          </a:p>
          <a:p>
            <a:pPr marL="109728" indent="0" fontAlgn="auto">
              <a:lnSpc>
                <a:spcPct val="17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6400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pl-PL" sz="6400" dirty="0" smtClean="0">
                <a:latin typeface="Comic Sans MS" pitchFamily="66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pl-PL" sz="4800" dirty="0">
                <a:latin typeface="Comic Sans MS" pitchFamily="66" charset="0"/>
                <a:cs typeface="Arial" panose="020B0604020202020204" pitchFamily="34" charset="0"/>
              </a:rPr>
              <a:t>Przykład- „Poradnik wychowawcy”</a:t>
            </a:r>
          </a:p>
          <a:p>
            <a:pPr marL="109728" indent="0" fontAlgn="auto">
              <a:lnSpc>
                <a:spcPct val="17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6400" dirty="0">
                <a:cs typeface="Arial" panose="020B0604020202020204" pitchFamily="34" charset="0"/>
              </a:rPr>
              <a:t> </a:t>
            </a:r>
          </a:p>
          <a:p>
            <a:pPr marL="109728" indent="0" fontAlgn="auto">
              <a:lnSpc>
                <a:spcPct val="17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6400" dirty="0">
                <a:cs typeface="Arial" panose="020B0604020202020204" pitchFamily="34" charset="0"/>
              </a:rPr>
              <a:t> </a:t>
            </a:r>
          </a:p>
          <a:p>
            <a:pPr marL="109728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792088"/>
          </a:xfr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dirty="0" smtClean="0">
                <a:effectLst/>
              </a:rPr>
              <a:t/>
            </a:r>
            <a:br>
              <a:rPr lang="pl-PL" sz="2400" dirty="0" smtClean="0">
                <a:effectLst/>
              </a:rPr>
            </a:br>
            <a:r>
              <a:rPr lang="pl-PL" sz="2400" dirty="0">
                <a:effectLst/>
              </a:rPr>
              <a:t/>
            </a:r>
            <a:br>
              <a:rPr lang="pl-PL" sz="2400" dirty="0">
                <a:effectLst/>
              </a:rPr>
            </a:br>
            <a:r>
              <a:rPr lang="pl-PL" sz="24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Przykładowy </a:t>
            </a:r>
            <a:r>
              <a:rPr lang="pl-PL" sz="2400" b="1" dirty="0">
                <a:solidFill>
                  <a:schemeClr val="tx1"/>
                </a:solidFill>
                <a:effectLst/>
                <a:latin typeface="Comic Sans MS" pitchFamily="66" charset="0"/>
              </a:rPr>
              <a:t>scenariusz zebrania rodziców</a:t>
            </a:r>
            <a:br>
              <a:rPr lang="pl-PL" sz="2400" b="1" dirty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pl-PL" sz="2400" b="1" dirty="0">
                <a:effectLst/>
              </a:rPr>
              <a:t> </a:t>
            </a:r>
            <a:br>
              <a:rPr lang="pl-PL" sz="2400" b="1" dirty="0">
                <a:effectLst/>
              </a:rPr>
            </a:b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anose="020B0604020202020204" pitchFamily="34" charset="0"/>
                        </a:rPr>
                        <a:t>Zamiast wyliczać przewinienia klasy czy konkretnego ucznia: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anose="020B0604020202020204" pitchFamily="34" charset="0"/>
                        </a:rPr>
                        <a:t>Powiedz coś pozytywnego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anose="020B0604020202020204" pitchFamily="34" charset="0"/>
                        </a:rPr>
                        <a:t>i dobrego: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 zwykle pojawiają się oceny niedostateczne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Zachowanie klasy (ucznia)jest skandaliczne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same jedynki z pracy domowej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 przynosi stroju na wychowanie fizyczne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Niech pani wpłynie na syna, aby nie przeszkadzał na lekcjach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Bardzo ładnie wystąpili (wystąpił) na akademii szkolnej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czasie wyjazdu odpowiedzialnie opiekowali (opiekował) się młodszymi uczniami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Zależy mi na tym, aby syn pamiętał o odrabianiu pracy domowej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Dla zdrowia dzieci ważne jest, aby ćwiczyły w odpowiednich strojach</a:t>
                      </a:r>
                    </a:p>
                    <a:p>
                      <a:endParaRPr lang="pl-PL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Wiem, że synowi trudno usiedzieć spokojnie całą lekcję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Zasady komunikowania się z rodzicami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8313" y="2130425"/>
          <a:ext cx="8210630" cy="4341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1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1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pl-PL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84632" y="2071678"/>
          <a:ext cx="8220456" cy="3972506"/>
        </p:xfrm>
        <a:graphic>
          <a:graphicData uri="http://schemas.openxmlformats.org/drawingml/2006/table">
            <a:tbl>
              <a:tblPr/>
              <a:tblGrid>
                <a:gridCol w="822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2506">
                <a:tc>
                  <a:txBody>
                    <a:bodyPr/>
                    <a:lstStyle/>
                    <a:p>
                      <a:endParaRPr lang="pl-PL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01056" cy="582594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Wstęp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Sieć to forma doskonalenia nauczycieli realizowana przez poradnie</a:t>
            </a:r>
          </a:p>
          <a:p>
            <a:pPr>
              <a:buNone/>
            </a:pP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psychologiczno- pedagogiczne w ramach procesowego wspomagania szkół.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Celem sieci jest stworzenie  przestrzeni, w której uczestnicy mogą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skorzystać ze wsparcia merytorycznego i metodycznego oraz otrzymać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dostosowaną do swoich potrzeb wiedzę. W ramach pracy sieci podejmowane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są między innymi następujące działania: rekrutacja uczestników, diagnoza potrzeb,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planowanie pracy sieci, organizacja i prowadzenie spotkań przez ekspertów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 koordynatorów, wymiana doświadczeń, wdrażanie nabytej wiedzy i umiejętności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oraz jej monitorowanie i ewaluacja, wypracowanie materiałów edukacyjnych.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Uczestnicy sieci zobowiązani są też do wykazania się znajomością technologii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informacyjno- komputerowej poprzez pracę na </a:t>
            </a:r>
            <a:r>
              <a:rPr lang="pl-PL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Dysku Google.</a:t>
            </a:r>
            <a:endParaRPr lang="pl-PL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Koordynując pracą sieci problemowej nauczycieli Zespołu Szkolno-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Przedszkolnego Nr 2 w Krakowie, organizowałam i podejmowałam działania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zgodne z oczekiwaniami uczestników. Po uzgodnieniu tematu wiodącego,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który brzmiał: „</a:t>
            </a:r>
            <a:r>
              <a:rPr lang="pl-PL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Nauczyciel i rodzic jako partnerzy w osiąganiu wspólnego celu,</a:t>
            </a:r>
          </a:p>
          <a:p>
            <a:pPr>
              <a:buNone/>
            </a:pPr>
            <a:r>
              <a:rPr lang="pl-PL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czyli jak współpracować z rodzicami uczniów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”, i nawiązaniu współpracy z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ekspertem, ustaliłyśmy plan pracy sieci. W planie uwzględnione zostały tematy </a:t>
            </a:r>
          </a:p>
          <a:p>
            <a:pPr>
              <a:buNone/>
            </a:pP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poszczególnych spotkań, które są przedstawione w poniższej prezentacji.</a:t>
            </a:r>
          </a:p>
          <a:p>
            <a:pPr>
              <a:buNone/>
            </a:pP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algn="ctr">
              <a:defRPr/>
            </a:pPr>
            <a:r>
              <a:rPr lang="pl-PL" sz="1800" dirty="0" smtClean="0">
                <a:latin typeface="Comic Sans MS" pitchFamily="66" charset="0"/>
              </a:rPr>
              <a:t>Konstytucja R P- art. 48 ust.1, art. 54 ust. 3</a:t>
            </a:r>
          </a:p>
          <a:p>
            <a:pPr marL="365760" indent="-256032" algn="ctr">
              <a:defRPr/>
            </a:pPr>
            <a:r>
              <a:rPr lang="pl-PL" sz="1800" dirty="0" smtClean="0">
                <a:latin typeface="Comic Sans MS" pitchFamily="66" charset="0"/>
              </a:rPr>
              <a:t>Europejska Karta Praw i Obowiązków Rodziców</a:t>
            </a:r>
          </a:p>
          <a:p>
            <a:pPr marL="365760" indent="-256032" algn="ctr">
              <a:defRPr/>
            </a:pPr>
            <a:r>
              <a:rPr lang="pl-PL" sz="1800" dirty="0" smtClean="0">
                <a:latin typeface="Comic Sans MS" pitchFamily="66" charset="0"/>
              </a:rPr>
              <a:t>Karta Nauczyciela</a:t>
            </a:r>
          </a:p>
          <a:p>
            <a:pPr marL="365760" indent="-256032" algn="ctr">
              <a:defRPr/>
            </a:pPr>
            <a:r>
              <a:rPr lang="pl-PL" sz="1800" dirty="0" smtClean="0">
                <a:latin typeface="Comic Sans MS" pitchFamily="66" charset="0"/>
              </a:rPr>
              <a:t>Ustawa o systemie oświaty</a:t>
            </a:r>
          </a:p>
          <a:p>
            <a:pPr marL="365760" indent="-256032" algn="ctr">
              <a:defRPr/>
            </a:pPr>
            <a:endParaRPr lang="pl-PL" sz="2000" dirty="0" smtClean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72008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b="1" dirty="0" smtClean="0">
                <a:latin typeface="Comic Sans MS" pitchFamily="66" charset="0"/>
              </a:rPr>
              <a:t> Prawa rodziców</a:t>
            </a:r>
            <a:r>
              <a:rPr lang="pl-PL" sz="2800" b="1" i="1" dirty="0" smtClean="0">
                <a:latin typeface="Comic Sans MS" pitchFamily="66" charset="0"/>
              </a:rPr>
              <a:t/>
            </a:r>
            <a:br>
              <a:rPr lang="pl-PL" sz="2800" b="1" i="1" dirty="0" smtClean="0">
                <a:latin typeface="Comic Sans MS" pitchFamily="66" charset="0"/>
              </a:rPr>
            </a:b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143248"/>
            <a:ext cx="2214578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Symbol zastępczy zawartości 3" descr="C:\Users\Kaliszewscy\Desktop\unnamed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3248"/>
            <a:ext cx="2315086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950" y="836613"/>
            <a:ext cx="8567738" cy="5688012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pl-PL" b="1" dirty="0" smtClean="0"/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 smtClean="0">
                <a:latin typeface="Comic Sans MS" pitchFamily="66" charset="0"/>
                <a:cs typeface="Arial" pitchFamily="34" charset="0"/>
              </a:rPr>
              <a:t>Zaobserwuj </a:t>
            </a:r>
            <a:r>
              <a:rPr lang="pl-PL" sz="4800" dirty="0">
                <a:latin typeface="Comic Sans MS" pitchFamily="66" charset="0"/>
                <a:cs typeface="Arial" pitchFamily="34" charset="0"/>
              </a:rPr>
              <a:t>jak rodzic wchodzi do gabinetu, jaką przyjmuje postawę, jakie uczucia malują się na jego twarzy, co mówi jego ciało, </a:t>
            </a:r>
            <a:endParaRPr lang="pl-PL" sz="4800" dirty="0" smtClean="0">
              <a:latin typeface="Comic Sans MS" pitchFamily="66" charset="0"/>
              <a:cs typeface="Arial" pitchFamily="34" charset="0"/>
            </a:endParaRP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Wejdź na chwilę w jego „skórę” – poczuj jego zdenerwowanie, niepokój, lęk o swoje dziecko, jakie uczucia przeżywa</a:t>
            </a:r>
            <a:r>
              <a:rPr lang="pl-PL" sz="4800" dirty="0" smtClean="0">
                <a:latin typeface="Comic Sans MS" pitchFamily="66" charset="0"/>
                <a:cs typeface="Arial" pitchFamily="34" charset="0"/>
              </a:rPr>
              <a:t>?</a:t>
            </a:r>
            <a:endParaRPr lang="pl-PL" sz="4800" dirty="0">
              <a:latin typeface="Comic Sans MS" pitchFamily="66" charset="0"/>
              <a:cs typeface="Arial" pitchFamily="34" charset="0"/>
            </a:endParaRP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 smtClean="0">
                <a:latin typeface="Comic Sans MS" pitchFamily="66" charset="0"/>
                <a:cs typeface="Arial" pitchFamily="34" charset="0"/>
              </a:rPr>
              <a:t>Wyjdź </a:t>
            </a:r>
            <a:r>
              <a:rPr lang="pl-PL" sz="4800" dirty="0">
                <a:latin typeface="Comic Sans MS" pitchFamily="66" charset="0"/>
                <a:cs typeface="Arial" pitchFamily="34" charset="0"/>
              </a:rPr>
              <a:t>z za biurka i przywitaj go przez podanie ręki i zaproś aby usiadł. (ważne aby te wszystkie czynności wykonać prawie jednocześnie, aby rodzic nie poczuł się zlekceważony, niedostrzeżony, poczuł się intruzem).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Pomyśl o nim z pozycji: „ja jestem OK. – ty jesteś OK.”.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Rozpocznij od zapytania z czym do Ciebie przychodzi, co go tu sprowadza?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Wsłuchaj się w ton jego mowy, usłysz co do Ciebie tak naprawdę mówi, co przeżywa w związku z zaistniałą sytuacją.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Nie zaprzeczaj i nie atakuj, nie obwiniaj, to najprostsze sposoby do podniesienia temperatury rozmowy, zmuszą Twojego rozmówce do zaprzeczania i zerwą kontakt.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Bądź na tak, !!!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Powiedz własnymi słowami co dostrzegasz, opisz to (pamiętaj aby nie używać przymiotników wartościujących i oceniających), nie używaj też irracjonalnych zdań zawierających słowa nigdy, zawsze tylko itp. – to trudne do zrozumienia 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Powiedz o własnych uczuciach w związku z zaistniałą sytuacją, co czujesz słysząc lub rozmawiając, co słyszysz dowiadując się od rodzica o zaistniałej sytuacji,.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Wysłuchaj do końca co rodzic ma do powiedzenia, daj mu odczuć, że go rozumiesz poprzez wtrącanie słów typu: „</a:t>
            </a:r>
            <a:r>
              <a:rPr lang="pl-PL" sz="4800" dirty="0" err="1">
                <a:latin typeface="Comic Sans MS" pitchFamily="66" charset="0"/>
                <a:cs typeface="Arial" pitchFamily="34" charset="0"/>
              </a:rPr>
              <a:t>hmmm</a:t>
            </a:r>
            <a:r>
              <a:rPr lang="pl-PL" sz="4800" dirty="0">
                <a:latin typeface="Comic Sans MS" pitchFamily="66" charset="0"/>
                <a:cs typeface="Arial" pitchFamily="34" charset="0"/>
              </a:rPr>
              <a:t>”, „tak” rozumiem itp.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Spróbuj opowiedzieć o swoim rozumieniu zaistniałej sytuacji.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Wykorzystaj w tym celu struktury językowe np. Rozumiem, </a:t>
            </a:r>
            <a:r>
              <a:rPr lang="pl-PL" sz="4800" dirty="0" smtClean="0">
                <a:latin typeface="Comic Sans MS" pitchFamily="66" charset="0"/>
                <a:cs typeface="Arial" pitchFamily="34" charset="0"/>
              </a:rPr>
              <a:t>że{…} </a:t>
            </a:r>
            <a:r>
              <a:rPr lang="pl-PL" sz="4800" dirty="0">
                <a:latin typeface="Comic Sans MS" pitchFamily="66" charset="0"/>
                <a:cs typeface="Arial" pitchFamily="34" charset="0"/>
              </a:rPr>
              <a:t>tu opisz sytuacje (pamiętając o wcześniejszych uwagach), to pozwala mi sądzić, że możemy wspólnie zająć się tą sprawą.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4800" dirty="0">
                <a:latin typeface="Comic Sans MS" pitchFamily="66" charset="0"/>
                <a:cs typeface="Arial" pitchFamily="34" charset="0"/>
              </a:rPr>
              <a:t>Skoro rozmawiamy to wspólnie musimy dojść do takiego rozwiązania, które nas wszystkich będzie zadowalać satysfakcjonować.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4800" dirty="0">
              <a:cs typeface="Arial" pitchFamily="34" charset="0"/>
            </a:endParaRP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4800" dirty="0">
                <a:cs typeface="Arial" pitchFamily="34" charset="0"/>
              </a:rPr>
              <a:t> 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l-PL" sz="4800" dirty="0"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439718"/>
          </a:xfr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700" dirty="0" smtClean="0">
                <a:cs typeface="Arial" pitchFamily="34" charset="0"/>
              </a:rPr>
              <a:t/>
            </a:r>
            <a:br>
              <a:rPr lang="pl-PL" sz="2700" dirty="0" smtClean="0">
                <a:cs typeface="Arial" pitchFamily="34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Rozmowy </a:t>
            </a:r>
            <a:r>
              <a:rPr lang="pl-PL" sz="2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z trudnym rodzicem</a:t>
            </a:r>
            <a:r>
              <a:rPr lang="pl-PL" sz="40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sz="4000" b="1" dirty="0">
                <a:solidFill>
                  <a:schemeClr val="tx1"/>
                </a:solidFill>
                <a:latin typeface="Comic Sans MS" pitchFamily="66" charset="0"/>
              </a:rPr>
            </a:br>
            <a:endParaRPr lang="pl-PL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Symbol zastępczy zawartości 3" descr="Za tymi rodzicami nauczyciele nie bÄdÄ tÄskniÄ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7286676" cy="4000528"/>
          </a:xfrm>
          <a:ln w="38100">
            <a:solidFill>
              <a:schemeClr val="tx1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500990" cy="777875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dirty="0" smtClean="0">
                <a:latin typeface="Comic Sans MS" pitchFamily="66" charset="0"/>
              </a:rPr>
              <a:t>„</a:t>
            </a: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Trudna” matka w kontakcie 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 nauczycielem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357313" y="571500"/>
            <a:ext cx="7100887" cy="492918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Drogie Koleżanki sieci współpracy i samokształcenia</a:t>
            </a:r>
            <a:r>
              <a:rPr lang="pl-PL" sz="1800" dirty="0" smtClean="0">
                <a:latin typeface="Comic Sans MS" pitchFamily="66" charset="0"/>
                <a:cs typeface="Arial" charset="0"/>
              </a:rPr>
              <a:t/>
            </a:r>
            <a:br>
              <a:rPr lang="pl-PL" sz="1800" dirty="0" smtClean="0">
                <a:latin typeface="Comic Sans MS" pitchFamily="66" charset="0"/>
                <a:cs typeface="Arial" charset="0"/>
              </a:rPr>
            </a:br>
            <a:r>
              <a:rPr lang="pl-PL" sz="1800" dirty="0" smtClean="0">
                <a:latin typeface="Comic Sans MS" pitchFamily="66" charset="0"/>
                <a:cs typeface="Arial" charset="0"/>
              </a:rPr>
              <a:t/>
            </a:r>
            <a:br>
              <a:rPr lang="pl-PL" sz="1800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>Bardzo serdecznie dziękuję za aktywne uczestniczenie, </a:t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>zaangażowanie, ciekawą wymianę doświadczeń, cenne uwagi, </a:t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>atmosferę zajęć i oczywiście życzliwe, bogate w treści odpowiedzi na pytania ankiety ewaluacyjnej podsumowującej pracę sieci współpracy</a:t>
            </a:r>
            <a:r>
              <a:rPr lang="pl-PL" sz="1800" b="1" dirty="0">
                <a:latin typeface="Comic Sans MS" pitchFamily="66" charset="0"/>
                <a:cs typeface="Arial" charset="0"/>
              </a:rPr>
              <a:t> </a:t>
            </a:r>
            <a:r>
              <a:rPr lang="pl-PL" sz="1800" b="1" dirty="0" smtClean="0">
                <a:latin typeface="Comic Sans MS" pitchFamily="66" charset="0"/>
                <a:cs typeface="Arial" charset="0"/>
              </a:rPr>
              <a:t>i samokształcenia.  </a:t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>Życzę dużo zdrowia, wytrwałości i cierpliwości w tej trudnej   </a:t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>i odpowiedzialnej </a:t>
            </a:r>
            <a:r>
              <a:rPr lang="pl-PL" sz="1800" b="1" dirty="0" err="1" smtClean="0">
                <a:latin typeface="Comic Sans MS" pitchFamily="66" charset="0"/>
                <a:cs typeface="Arial" charset="0"/>
              </a:rPr>
              <a:t>pracy,jaką</a:t>
            </a:r>
            <a:r>
              <a:rPr lang="pl-PL" sz="1800" b="1" dirty="0" smtClean="0">
                <a:latin typeface="Comic Sans MS" pitchFamily="66" charset="0"/>
                <a:cs typeface="Arial" charset="0"/>
              </a:rPr>
              <a:t> wykonujecie.</a:t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/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/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800" b="1" dirty="0" smtClean="0">
                <a:latin typeface="Comic Sans MS" pitchFamily="66" charset="0"/>
                <a:cs typeface="Arial" charset="0"/>
              </a:rPr>
              <a:t/>
            </a:r>
            <a:br>
              <a:rPr lang="pl-PL" sz="1800" b="1" dirty="0" smtClean="0">
                <a:latin typeface="Comic Sans MS" pitchFamily="66" charset="0"/>
                <a:cs typeface="Arial" charset="0"/>
              </a:rPr>
            </a:br>
            <a:r>
              <a:rPr lang="pl-PL" sz="1200" b="1" dirty="0" smtClean="0">
                <a:latin typeface="Comic Sans MS" pitchFamily="66" charset="0"/>
                <a:cs typeface="Arial" charset="0"/>
              </a:rPr>
              <a:t>koordynator sieci </a:t>
            </a:r>
            <a:br>
              <a:rPr lang="pl-PL" sz="1200" b="1" dirty="0" smtClean="0">
                <a:latin typeface="Comic Sans MS" pitchFamily="66" charset="0"/>
                <a:cs typeface="Arial" charset="0"/>
              </a:rPr>
            </a:br>
            <a:r>
              <a:rPr lang="pl-PL" sz="1200" b="1" dirty="0" smtClean="0">
                <a:latin typeface="Comic Sans MS" pitchFamily="66" charset="0"/>
                <a:cs typeface="Arial" charset="0"/>
              </a:rPr>
              <a:t>    mgr Krystyna Kaliszewska</a:t>
            </a:r>
            <a:br>
              <a:rPr lang="pl-PL" sz="1200" b="1" dirty="0" smtClean="0">
                <a:latin typeface="Comic Sans MS" pitchFamily="66" charset="0"/>
                <a:cs typeface="Arial" charset="0"/>
              </a:rPr>
            </a:br>
            <a:endParaRPr lang="pl-PL" sz="1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920038" cy="857257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Spotkanie organizacyjno- diagnostyczne</a:t>
            </a: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endParaRPr lang="pl-P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462963" cy="5286375"/>
          </a:xfrm>
        </p:spPr>
        <p:txBody>
          <a:bodyPr>
            <a:normAutofit/>
          </a:bodyPr>
          <a:lstStyle/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Program spotkania: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Rozpoznanie zasobów i potrzeb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Ustalenie obszaru tematycznego oraz harmonogramu pracy i działań w sieci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Dzielenie się wiedzą i umiejętnościami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Zespołowe poszukiwanie sposobów radzenia sobie z problemami 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  w szkolnej rzeczywistości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Wsparcie w sytuacji zmian wprowadzanych w systemie oświaty.</a:t>
            </a:r>
            <a:endParaRPr lang="pl-PL" altLang="pl-PL" sz="16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l-PL" altLang="pl-PL" sz="16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pl-PL" altLang="pl-PL" sz="18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6513" marR="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pl-PL" altLang="pl-PL" sz="18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268" name="Picture 2" descr="C:\Users\Kaliszewscy\Desktop\video-conference-5314869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256"/>
            <a:ext cx="5357850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196975"/>
            <a:ext cx="8186766" cy="5026025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Spotkania </a:t>
            </a:r>
            <a:r>
              <a:rPr lang="pl-PL" altLang="pl-PL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online</a:t>
            </a:r>
            <a:r>
              <a:rPr lang="pl-PL" alt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lub stacjonarne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dirty="0" smtClean="0">
                <a:latin typeface="Comic Sans MS" pitchFamily="66" charset="0"/>
                <a:cs typeface="Arial" charset="0"/>
              </a:rPr>
              <a:t>  Spotkanie organizacyjno-diagnostyczne: 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Integracja uczestników sieci.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Rozpoznanie potrzeb i zasobów. 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Ustalenie celów, harmonogramu pracy i działań w sieci.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dirty="0" smtClean="0">
                <a:latin typeface="Comic Sans MS" pitchFamily="66" charset="0"/>
                <a:cs typeface="Arial" charset="0"/>
              </a:rPr>
              <a:t>    Szkolenia: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TIK- Spotkanie prowadzone przez ekspertów. Tematyka szkoleń zgodna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 z potrzebami członków sieci.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</a:t>
            </a:r>
            <a:r>
              <a:rPr lang="pl-PL" altLang="pl-PL" sz="1400" b="1" dirty="0" smtClean="0">
                <a:latin typeface="Comic Sans MS" pitchFamily="66" charset="0"/>
                <a:cs typeface="Arial" charset="0"/>
              </a:rPr>
              <a:t>Spotkania/e robocze (warsztaty, konsultacje, seminaria): 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Dzielenie się doświadczeniami, narzędziami, dobrymi praktykami 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Tworzenie nowych rozwiązań.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Praca w sieci między spotkaniami (wykorzystanie TIK)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dirty="0" smtClean="0">
                <a:latin typeface="Comic Sans MS" pitchFamily="66" charset="0"/>
                <a:cs typeface="Arial" charset="0"/>
              </a:rPr>
              <a:t>    Spotkanie podsumowujące: 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 Podsumowanie i omówienie pracy sieci. 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dirty="0" smtClean="0">
                <a:latin typeface="Comic Sans MS" pitchFamily="66" charset="0"/>
                <a:cs typeface="Arial" charset="0"/>
              </a:rPr>
              <a:t>      Zaplanowanie promocji i sposobów udostępniania wypracowanych rozwiązań innym.</a:t>
            </a:r>
            <a:endParaRPr lang="pl-PL" altLang="pl-PL" sz="1400" b="1" dirty="0" smtClean="0">
              <a:latin typeface="Comic Sans MS" pitchFamily="66" charset="0"/>
              <a:cs typeface="Arial" charset="0"/>
            </a:endParaRP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i="1" dirty="0" smtClean="0">
                <a:latin typeface="Comic Sans MS" pitchFamily="66" charset="0"/>
                <a:cs typeface="Arial" charset="0"/>
              </a:rPr>
              <a:t>    </a:t>
            </a:r>
            <a:r>
              <a:rPr lang="pl-PL" altLang="pl-PL" sz="1400" b="1" dirty="0" smtClean="0">
                <a:latin typeface="Comic Sans MS" pitchFamily="66" charset="0"/>
                <a:cs typeface="Arial" charset="0"/>
              </a:rPr>
              <a:t>Ewaluacja </a:t>
            </a: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Spotkania  od marca do grudnia 2021 r.  </a:t>
            </a: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alt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Łącznie 31 godzin.</a:t>
            </a:r>
          </a:p>
          <a:p>
            <a:pPr marL="365760" indent="-256032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Formy naszej pracy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291512" cy="4738687"/>
          </a:xfrm>
          <a:ln w="381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638944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Linia czasu – nasze działania 2021 r. 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250824" y="981075"/>
            <a:ext cx="8464579" cy="53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endParaRPr lang="pl-PL" altLang="pl-PL" b="1" dirty="0"/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b="1" dirty="0"/>
              <a:t> </a:t>
            </a:r>
            <a:r>
              <a:rPr lang="it-IT" altLang="pl-PL" b="1" dirty="0"/>
              <a:t> </a:t>
            </a:r>
            <a:endParaRPr lang="pl-PL" altLang="pl-PL" b="1" dirty="0"/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b="1" dirty="0"/>
              <a:t>       III</a:t>
            </a:r>
            <a:r>
              <a:rPr lang="it-IT" altLang="pl-PL" b="1" dirty="0"/>
              <a:t>   </a:t>
            </a:r>
            <a:r>
              <a:rPr lang="pl-PL" altLang="pl-PL" b="1" dirty="0"/>
              <a:t>           </a:t>
            </a:r>
            <a:r>
              <a:rPr lang="it-IT" altLang="pl-PL" b="1" dirty="0"/>
              <a:t>  </a:t>
            </a:r>
            <a:r>
              <a:rPr lang="pl-PL" altLang="pl-PL" b="1" dirty="0"/>
              <a:t>IV        </a:t>
            </a:r>
            <a:r>
              <a:rPr lang="it-IT" altLang="pl-PL" b="1" dirty="0"/>
              <a:t>   </a:t>
            </a:r>
            <a:r>
              <a:rPr lang="pl-PL" altLang="pl-PL" b="1" dirty="0"/>
              <a:t>       </a:t>
            </a:r>
            <a:r>
              <a:rPr lang="pl-PL" altLang="pl-PL" b="1" dirty="0" smtClean="0"/>
              <a:t>  </a:t>
            </a:r>
            <a:r>
              <a:rPr lang="pl-PL" altLang="pl-PL" b="1" dirty="0"/>
              <a:t>V                 </a:t>
            </a:r>
            <a:r>
              <a:rPr lang="pl-PL" altLang="pl-PL" b="1" dirty="0" smtClean="0"/>
              <a:t>VI                    </a:t>
            </a:r>
            <a:r>
              <a:rPr lang="pl-PL" altLang="pl-PL" b="1" dirty="0"/>
              <a:t>X                  XI                   </a:t>
            </a:r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sz="2800" b="1" dirty="0">
                <a:latin typeface="+mn-lt"/>
                <a:cs typeface="+mn-cs"/>
              </a:rPr>
              <a:t> </a:t>
            </a:r>
            <a:endParaRPr lang="pl-PL" altLang="pl-PL" sz="2000" b="1" dirty="0">
              <a:latin typeface="+mn-lt"/>
              <a:cs typeface="+mn-cs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395288" y="2852738"/>
            <a:ext cx="8280400" cy="72072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468313" y="4221163"/>
            <a:ext cx="1150937" cy="201612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Szkolenie organizacyjno-diagnosty</a:t>
            </a:r>
          </a:p>
          <a:p>
            <a:pPr algn="ctr">
              <a:defRPr/>
            </a:pPr>
            <a:r>
              <a:rPr lang="pl-PL" sz="900" dirty="0" err="1">
                <a:solidFill>
                  <a:schemeClr val="tx1"/>
                </a:solidFill>
              </a:rPr>
              <a:t>czne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l-PL" sz="800" b="1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763713" y="4221163"/>
            <a:ext cx="1079500" cy="201612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</a:rPr>
              <a:t>Warsztat z </a:t>
            </a:r>
            <a:r>
              <a:rPr lang="pl-PL" sz="1000" dirty="0" err="1">
                <a:solidFill>
                  <a:schemeClr val="tx1"/>
                </a:solidFill>
              </a:rPr>
              <a:t>eksper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000" dirty="0" err="1">
                <a:solidFill>
                  <a:schemeClr val="tx1"/>
                </a:solidFill>
              </a:rPr>
              <a:t>tem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000" dirty="0" err="1">
                <a:solidFill>
                  <a:schemeClr val="tx1"/>
                </a:solidFill>
              </a:rPr>
              <a:t>online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427538" y="4221163"/>
            <a:ext cx="1152525" cy="201612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</a:rPr>
              <a:t>Warsztat</a:t>
            </a:r>
          </a:p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</a:rPr>
              <a:t> z </a:t>
            </a:r>
            <a:r>
              <a:rPr lang="pl-PL" sz="1000" dirty="0" err="1">
                <a:solidFill>
                  <a:schemeClr val="tx1"/>
                </a:solidFill>
              </a:rPr>
              <a:t>eksper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000" dirty="0" err="1">
                <a:solidFill>
                  <a:schemeClr val="tx1"/>
                </a:solidFill>
              </a:rPr>
              <a:t>tem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000" dirty="0" err="1">
                <a:solidFill>
                  <a:schemeClr val="tx1"/>
                </a:solidFill>
              </a:rPr>
              <a:t>online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l-PL" sz="1000" b="1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5795963" y="4221163"/>
            <a:ext cx="1152525" cy="201612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Warsztat </a:t>
            </a:r>
          </a:p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z </a:t>
            </a:r>
            <a:r>
              <a:rPr lang="pl-PL" sz="900" dirty="0" smtClean="0">
                <a:solidFill>
                  <a:schemeClr val="tx1"/>
                </a:solidFill>
              </a:rPr>
              <a:t>ekspertem</a:t>
            </a:r>
          </a:p>
          <a:p>
            <a:pPr algn="ctr">
              <a:defRPr/>
            </a:pPr>
            <a:r>
              <a:rPr lang="pl-PL" sz="900" dirty="0" err="1" smtClean="0">
                <a:solidFill>
                  <a:schemeClr val="tx1"/>
                </a:solidFill>
              </a:rPr>
              <a:t>online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7092950" y="4221163"/>
            <a:ext cx="1150938" cy="201612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Wdrożenie działań oraz ich modyfikacja. </a:t>
            </a:r>
            <a:r>
              <a:rPr lang="pl-PL" sz="900" dirty="0" err="1">
                <a:solidFill>
                  <a:schemeClr val="tx1"/>
                </a:solidFill>
              </a:rPr>
              <a:t>Podsumowa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nie, ewaluacja.</a:t>
            </a:r>
          </a:p>
          <a:p>
            <a:pPr algn="ctr">
              <a:defRPr/>
            </a:pPr>
            <a:r>
              <a:rPr lang="pl-PL" sz="9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Elipsa 13"/>
          <p:cNvSpPr/>
          <p:nvPr/>
        </p:nvSpPr>
        <p:spPr>
          <a:xfrm>
            <a:off x="3132138" y="4221163"/>
            <a:ext cx="1152525" cy="202882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Warsztat </a:t>
            </a:r>
          </a:p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z </a:t>
            </a:r>
            <a:r>
              <a:rPr lang="pl-PL" sz="900" dirty="0" err="1">
                <a:solidFill>
                  <a:schemeClr val="tx1"/>
                </a:solidFill>
              </a:rPr>
              <a:t>eksper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dirty="0" err="1">
                <a:solidFill>
                  <a:schemeClr val="tx1"/>
                </a:solidFill>
              </a:rPr>
              <a:t>tem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dirty="0" err="1">
                <a:solidFill>
                  <a:schemeClr val="tx1"/>
                </a:solidFill>
              </a:rPr>
              <a:t>online</a:t>
            </a:r>
            <a:endParaRPr lang="pl-PL" sz="900" dirty="0">
              <a:solidFill>
                <a:schemeClr val="tx1"/>
              </a:solidFill>
            </a:endParaRPr>
          </a:p>
        </p:txBody>
      </p:sp>
      <p:cxnSp>
        <p:nvCxnSpPr>
          <p:cNvPr id="22" name="Łącznik prosty 21"/>
          <p:cNvCxnSpPr/>
          <p:nvPr/>
        </p:nvCxnSpPr>
        <p:spPr>
          <a:xfrm>
            <a:off x="2268538" y="1916113"/>
            <a:ext cx="31750" cy="237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3708400" y="1989138"/>
            <a:ext cx="0" cy="223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4932363" y="1916113"/>
            <a:ext cx="1587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6372225" y="1916113"/>
            <a:ext cx="0" cy="252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7667625" y="1989138"/>
            <a:ext cx="0" cy="230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1042988" y="1916113"/>
            <a:ext cx="0" cy="223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900113" y="3141663"/>
            <a:ext cx="360362" cy="214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  </a:t>
            </a:r>
            <a:r>
              <a:rPr lang="pl-PL" sz="800" b="1" dirty="0" smtClean="0"/>
              <a:t>3</a:t>
            </a:r>
            <a:endParaRPr lang="pl-PL" sz="8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7451725" y="3141663"/>
            <a:ext cx="360363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  </a:t>
            </a:r>
            <a:r>
              <a:rPr lang="pl-PL" sz="800" b="1" dirty="0" smtClean="0"/>
              <a:t>16</a:t>
            </a:r>
            <a:endParaRPr lang="pl-PL" sz="8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227763" y="3141663"/>
            <a:ext cx="3603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 </a:t>
            </a:r>
            <a:r>
              <a:rPr lang="pl-PL" sz="800" b="1" dirty="0" smtClean="0"/>
              <a:t>7</a:t>
            </a:r>
            <a:endParaRPr lang="pl-PL" sz="800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4716463" y="3141663"/>
            <a:ext cx="43180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  </a:t>
            </a:r>
            <a:r>
              <a:rPr lang="pl-PL" sz="800" b="1" dirty="0" smtClean="0"/>
              <a:t>8</a:t>
            </a:r>
            <a:endParaRPr lang="pl-PL" sz="800" b="1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124075" y="3141663"/>
            <a:ext cx="431800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800" b="1" dirty="0" smtClean="0"/>
              <a:t>20</a:t>
            </a:r>
            <a:endParaRPr lang="pl-PL" sz="800" b="1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3500430" y="3143248"/>
            <a:ext cx="428628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sz="800" b="1" dirty="0"/>
              <a:t>     </a:t>
            </a:r>
            <a:r>
              <a:rPr lang="pl-PL" sz="800" b="1" dirty="0" smtClean="0"/>
              <a:t>18</a:t>
            </a:r>
            <a:endParaRPr lang="pl-PL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738687"/>
          </a:xfrm>
        </p:spPr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Nauczyciel i rodzic jako partnerzy w osiąganiu wspólnego celu, czyli jak współpracować </a:t>
            </a:r>
          </a:p>
          <a:p>
            <a:pPr marL="274320" indent="-274320" algn="ctr"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 rodzicami uczniów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pl-PL" sz="1800" dirty="0"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777875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Główny obszar tematyczny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836863"/>
            <a:ext cx="6985000" cy="340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48600" cy="785818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Nauczyciel i rodzic jako partnerzy 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 osiąganiu wspólnego celu cz. I</a:t>
            </a:r>
            <a:r>
              <a:rPr lang="pl-PL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pl-PL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endParaRPr lang="pl-PL" sz="3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462963" cy="5286375"/>
          </a:xfrm>
        </p:spPr>
        <p:txBody>
          <a:bodyPr>
            <a:normAutofit/>
          </a:bodyPr>
          <a:lstStyle/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pl-PL" altLang="pl-PL" sz="18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altLang="pl-PL" sz="18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Program: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Rodzic i jego perspektywa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Osiąganie celu- czyli jak rozmawiać i jak mówić o trudnościach ucznia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Asertywność w kontaktach z rodzicami (odmowa, krytyka, formułowanie oczekiwań</a:t>
            </a:r>
          </a:p>
          <a:p>
            <a:pPr marL="36513" marR="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pl-PL" altLang="pl-PL" sz="18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268" name="Picture 2" descr="C:\Users\Kaliszewscy\Desktop\video-conference-5314869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71942"/>
            <a:ext cx="5357850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7920038" cy="71438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Nauczyciel i rodzic jako partnerzy 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 osiąganiu wspólnego celu cz. II</a:t>
            </a:r>
            <a:r>
              <a:rPr lang="pl-PL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pl-PL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endParaRPr lang="pl-P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462963" cy="5286375"/>
          </a:xfrm>
        </p:spPr>
        <p:txBody>
          <a:bodyPr>
            <a:normAutofit/>
          </a:bodyPr>
          <a:lstStyle/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altLang="pl-PL" sz="1800" b="1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Złote rady nie od parady: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Nie bój się mówić prawdy, ale troszcz się o to, by przekazać ją dobrze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Mów wprost, jeśli jakichś oczekiwań rodzica nie spełnisz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Bardzo trudne i ważne rozmowy prowadź w parze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Podczas trudnych rozmów rób notatki (lub miej je przygotowane), poproś o podpis, archiwizuj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Prowadź notatki dotyczące trudnych zdarzeń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Trudne rozmowy przekładaj i umawiaj się na nie (nie w biegu) – nie daj się zaskoczyć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Na ważne rozmowy umawiaj się z wyprzedzeniem, dbając o komfort podczas spotkania i szukając terminów, które pasują i Tobie, i rodzicom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pl-PL" altLang="pl-PL" sz="18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l-PL" altLang="pl-PL" sz="18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6513" marR="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pl-PL" altLang="pl-PL" sz="18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500034" y="214289"/>
            <a:ext cx="7920038" cy="857257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Wybrane trudności z którymi mierzą się uczniowie- 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 rozmawiać z ich rodzicami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endParaRPr lang="pl-P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462963" cy="5286375"/>
          </a:xfrm>
        </p:spPr>
        <p:txBody>
          <a:bodyPr>
            <a:normAutofit/>
          </a:bodyPr>
          <a:lstStyle/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Comic Sans MS" pitchFamily="66" charset="0"/>
              </a:rPr>
              <a:t>Program:</a:t>
            </a:r>
            <a:endParaRPr lang="pl-PL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b="1" dirty="0" smtClean="0">
                <a:solidFill>
                  <a:schemeClr val="tx1"/>
                </a:solidFill>
                <a:latin typeface="Comic Sans MS" pitchFamily="66" charset="0"/>
              </a:rPr>
              <a:t>Depresja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 - Objawy - Co powinno zaniepokoić nauczyciela - W jaki sposób wspierać ucznia z depresją - Ryzyko samobójcze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b="1" dirty="0" smtClean="0">
                <a:solidFill>
                  <a:schemeClr val="tx1"/>
                </a:solidFill>
                <a:latin typeface="Comic Sans MS" pitchFamily="66" charset="0"/>
              </a:rPr>
              <a:t>Zaburzenia ze spektrum autyzmu 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• ADHD • Dysleksja i dysgrafia</a:t>
            </a: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800" b="1" dirty="0" smtClean="0">
                <a:solidFill>
                  <a:schemeClr val="tx1"/>
                </a:solidFill>
                <a:latin typeface="Comic Sans MS" pitchFamily="66" charset="0"/>
              </a:rPr>
              <a:t>Tożsamość płciowa i orientacja seksualna</a:t>
            </a:r>
            <a:endParaRPr lang="pl-PL" altLang="pl-PL" sz="18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79413" marR="0" indent="-34290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pl-PL" altLang="pl-PL" sz="1800" b="1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 marL="36513" marR="0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pl-PL" altLang="pl-PL" sz="18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5602" name="Picture 2" descr="C:\Users\Kaliszewscy\Desktop\recznie-rysowane-swiatowy-dzien-swiadomosci-autyzmu-ilustracja_23-2148893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3929066"/>
            <a:ext cx="5357851" cy="2481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1541</Words>
  <Application>Microsoft Office PowerPoint</Application>
  <PresentationFormat>Pokaz na ekranie (4:3)</PresentationFormat>
  <Paragraphs>209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Comic Sans MS</vt:lpstr>
      <vt:lpstr>Georgia</vt:lpstr>
      <vt:lpstr>Trebuchet MS</vt:lpstr>
      <vt:lpstr>Wingdings 2</vt:lpstr>
      <vt:lpstr>Wingdings 3</vt:lpstr>
      <vt:lpstr>Motyw pakietu Office</vt:lpstr>
      <vt:lpstr>Sieć współpracy i samokształcenia nauczycieli Zespołu Szkolno-Przedszkolnego Nr 2 w Krakowie marzec-grudzień 2021 r.</vt:lpstr>
      <vt:lpstr>Wstęp</vt:lpstr>
      <vt:lpstr>Spotkanie organizacyjno- diagnostyczne </vt:lpstr>
      <vt:lpstr>Formy naszej pracy</vt:lpstr>
      <vt:lpstr>Linia czasu – nasze działania 2021 r. </vt:lpstr>
      <vt:lpstr>Główny obszar tematyczny</vt:lpstr>
      <vt:lpstr> Nauczyciel i rodzic jako partnerzy  w osiąganiu wspólnego celu cz. I </vt:lpstr>
      <vt:lpstr> Nauczyciel i rodzic jako partnerzy  w osiąganiu wspólnego celu cz. II </vt:lpstr>
      <vt:lpstr> Wybrane trudności z którymi mierzą się uczniowie-  jak rozmawiać z ich rodzicami </vt:lpstr>
      <vt:lpstr>    Dobre praktyki związane z prowadzeniem  spotkań z rodzicami </vt:lpstr>
      <vt:lpstr> Przed spotkaniem z rodzicami.  Pod rozwagę: </vt:lpstr>
      <vt:lpstr>Lista dobrych praktyk związanych z prowadzeniem  zebrań klasowych.  Rozmowy z rodzicami</vt:lpstr>
      <vt:lpstr>Jak mówić do rodziców</vt:lpstr>
      <vt:lpstr>Jak nie mówić do rodziców</vt:lpstr>
      <vt:lpstr> Budowanie konstruktywnych relacji między uczniami </vt:lpstr>
      <vt:lpstr> Budowanie konstruktywnych relacji między uczniami </vt:lpstr>
      <vt:lpstr>  Zasady komunikowania się z rodzicami </vt:lpstr>
      <vt:lpstr>  Przykładowy scenariusz zebrania rodziców   </vt:lpstr>
      <vt:lpstr> Zasady komunikowania się z rodzicami</vt:lpstr>
      <vt:lpstr>  Prawa rodziców </vt:lpstr>
      <vt:lpstr> Rozmowy z trudnym rodzicem </vt:lpstr>
      <vt:lpstr>„Trudna” matka w kontakcie  z nauczycielem</vt:lpstr>
      <vt:lpstr>Drogie Koleżanki sieci współpracy i samokształcenia  Bardzo serdecznie dziękuję za aktywne uczestniczenie,  zaangażowanie, ciekawą wymianę doświadczeń, cenne uwagi,  atmosferę zajęć i oczywiście życzliwe, bogate w treści odpowiedzi na pytania ankiety ewaluacyjnej podsumowującej pracę sieci współpracy i samokształcenia.   Życzę dużo zdrowia, wytrwałości i cierpliwości w tej trudnej    i odpowiedzialnej pracy,jaką wykonujecie.    koordynator sieci      mgr Krystyna Kaliszewska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Ach, te lata 20 ubiegłego wieku</dc:title>
  <dc:creator>Kaliszewscy</dc:creator>
  <cp:lastModifiedBy>Wspomaganie PPP2</cp:lastModifiedBy>
  <cp:revision>96</cp:revision>
  <dcterms:created xsi:type="dcterms:W3CDTF">2021-09-22T07:28:13Z</dcterms:created>
  <dcterms:modified xsi:type="dcterms:W3CDTF">2022-01-03T12:22:31Z</dcterms:modified>
</cp:coreProperties>
</file>